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72" r:id="rId5"/>
    <p:sldId id="273" r:id="rId6"/>
    <p:sldId id="257" r:id="rId7"/>
    <p:sldId id="269" r:id="rId8"/>
    <p:sldId id="258" r:id="rId9"/>
    <p:sldId id="259" r:id="rId10"/>
    <p:sldId id="260" r:id="rId11"/>
    <p:sldId id="261" r:id="rId12"/>
    <p:sldId id="262" r:id="rId13"/>
    <p:sldId id="274" r:id="rId14"/>
    <p:sldId id="280" r:id="rId15"/>
    <p:sldId id="276" r:id="rId16"/>
    <p:sldId id="275" r:id="rId17"/>
    <p:sldId id="278" r:id="rId1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FFFF99"/>
    <a:srgbClr val="FF66FF"/>
    <a:srgbClr val="D5D000"/>
    <a:srgbClr val="99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2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E675-B473-46F2-9AB3-D159296CD421}" type="datetimeFigureOut">
              <a:rPr lang="sk-SK" smtClean="0"/>
              <a:pPr/>
              <a:t>27. 10. 2013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DA91B-18A5-49FA-A172-4C9AAFC64B4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E675-B473-46F2-9AB3-D159296CD421}" type="datetimeFigureOut">
              <a:rPr lang="sk-SK" smtClean="0"/>
              <a:pPr/>
              <a:t>27. 10. 2013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DA91B-18A5-49FA-A172-4C9AAFC64B4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E675-B473-46F2-9AB3-D159296CD421}" type="datetimeFigureOut">
              <a:rPr lang="sk-SK" smtClean="0"/>
              <a:pPr/>
              <a:t>27. 10. 2013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DA91B-18A5-49FA-A172-4C9AAFC64B4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E675-B473-46F2-9AB3-D159296CD421}" type="datetimeFigureOut">
              <a:rPr lang="sk-SK" smtClean="0"/>
              <a:pPr/>
              <a:t>27. 10. 2013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DA91B-18A5-49FA-A172-4C9AAFC64B4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E675-B473-46F2-9AB3-D159296CD421}" type="datetimeFigureOut">
              <a:rPr lang="sk-SK" smtClean="0"/>
              <a:pPr/>
              <a:t>27. 10. 2013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DA91B-18A5-49FA-A172-4C9AAFC64B4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E675-B473-46F2-9AB3-D159296CD421}" type="datetimeFigureOut">
              <a:rPr lang="sk-SK" smtClean="0"/>
              <a:pPr/>
              <a:t>27. 10. 2013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DA91B-18A5-49FA-A172-4C9AAFC64B4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E675-B473-46F2-9AB3-D159296CD421}" type="datetimeFigureOut">
              <a:rPr lang="sk-SK" smtClean="0"/>
              <a:pPr/>
              <a:t>27. 10. 2013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DA91B-18A5-49FA-A172-4C9AAFC64B4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E675-B473-46F2-9AB3-D159296CD421}" type="datetimeFigureOut">
              <a:rPr lang="sk-SK" smtClean="0"/>
              <a:pPr/>
              <a:t>27. 10. 2013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DA91B-18A5-49FA-A172-4C9AAFC64B4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E675-B473-46F2-9AB3-D159296CD421}" type="datetimeFigureOut">
              <a:rPr lang="sk-SK" smtClean="0"/>
              <a:pPr/>
              <a:t>27. 10. 2013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DA91B-18A5-49FA-A172-4C9AAFC64B4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E675-B473-46F2-9AB3-D159296CD421}" type="datetimeFigureOut">
              <a:rPr lang="sk-SK" smtClean="0"/>
              <a:pPr/>
              <a:t>27. 10. 2013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DA91B-18A5-49FA-A172-4C9AAFC64B4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E675-B473-46F2-9AB3-D159296CD421}" type="datetimeFigureOut">
              <a:rPr lang="sk-SK" smtClean="0"/>
              <a:pPr/>
              <a:t>27. 10. 2013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DA91B-18A5-49FA-A172-4C9AAFC64B4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CC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E675-B473-46F2-9AB3-D159296CD421}" type="datetimeFigureOut">
              <a:rPr lang="sk-SK" smtClean="0"/>
              <a:pPr/>
              <a:t>27. 10. 2013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DA91B-18A5-49FA-A172-4C9AAFC64B42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sk-SK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DOPRAVNÉ PROSTRIEDKY</a:t>
            </a:r>
            <a:endParaRPr lang="sk-SK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4342" name="Picture 6" descr="http://thumbs.dreamstime.com/z/funny-vehicles-countryside-cartoon-vector-illustration-33023333.jpg"/>
          <p:cNvPicPr>
            <a:picLocks noChangeAspect="1" noChangeArrowheads="1"/>
          </p:cNvPicPr>
          <p:nvPr/>
        </p:nvPicPr>
        <p:blipFill>
          <a:blip r:embed="rId2" cstate="print"/>
          <a:srcRect l="6060" t="7767" r="5051" b="13171"/>
          <a:stretch>
            <a:fillRect/>
          </a:stretch>
        </p:blipFill>
        <p:spPr bwMode="auto">
          <a:xfrm>
            <a:off x="971600" y="1268760"/>
            <a:ext cx="6912768" cy="542023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ál 7"/>
          <p:cNvSpPr/>
          <p:nvPr/>
        </p:nvSpPr>
        <p:spPr>
          <a:xfrm rot="19844525">
            <a:off x="-887029" y="-283646"/>
            <a:ext cx="6804248" cy="518834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6034682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sk-SK" b="1" dirty="0" smtClean="0">
                <a:latin typeface="Comic Sans MS" pitchFamily="66" charset="0"/>
              </a:rPr>
              <a:t>NIE JE VTÁK, A PREDSA LETÍ,</a:t>
            </a:r>
            <a:br>
              <a:rPr lang="sk-SK" b="1" dirty="0" smtClean="0">
                <a:latin typeface="Comic Sans MS" pitchFamily="66" charset="0"/>
              </a:rPr>
            </a:br>
            <a:r>
              <a:rPr lang="sk-SK" b="1" dirty="0" smtClean="0">
                <a:latin typeface="Comic Sans MS" pitchFamily="66" charset="0"/>
              </a:rPr>
              <a:t>NA OBLOHE V NOCI SVIETI.</a:t>
            </a:r>
            <a:br>
              <a:rPr lang="sk-SK" b="1" dirty="0" smtClean="0">
                <a:latin typeface="Comic Sans MS" pitchFamily="66" charset="0"/>
              </a:rPr>
            </a:br>
            <a:r>
              <a:rPr lang="sk-SK" b="1" dirty="0" smtClean="0">
                <a:latin typeface="Comic Sans MS" pitchFamily="66" charset="0"/>
              </a:rPr>
              <a:t>DOĎALEKA, V BÚRKE, V DAŽDI,</a:t>
            </a:r>
            <a:br>
              <a:rPr lang="sk-SK" b="1" dirty="0" smtClean="0">
                <a:latin typeface="Comic Sans MS" pitchFamily="66" charset="0"/>
              </a:rPr>
            </a:br>
            <a:r>
              <a:rPr lang="sk-SK" b="1" dirty="0" smtClean="0">
                <a:latin typeface="Comic Sans MS" pitchFamily="66" charset="0"/>
              </a:rPr>
              <a:t>BOJÍ </a:t>
            </a:r>
            <a:r>
              <a:rPr lang="sk-SK" b="1" dirty="0" smtClean="0">
                <a:latin typeface="Comic Sans MS" pitchFamily="66" charset="0"/>
              </a:rPr>
              <a:t>SA V ŇOM SEDIEŤ KAŽDÝ.</a:t>
            </a:r>
            <a:br>
              <a:rPr lang="sk-SK" b="1" dirty="0" smtClean="0">
                <a:latin typeface="Comic Sans MS" pitchFamily="66" charset="0"/>
              </a:rPr>
            </a:br>
            <a:r>
              <a:rPr lang="sk-SK" dirty="0" smtClean="0">
                <a:latin typeface="Comic Sans MS" pitchFamily="66" charset="0"/>
              </a:rPr>
              <a:t> </a:t>
            </a:r>
            <a:r>
              <a:rPr lang="sk-SK" b="1" dirty="0" smtClean="0">
                <a:latin typeface="Comic Sans MS" pitchFamily="66" charset="0"/>
              </a:rPr>
              <a:t> </a:t>
            </a:r>
            <a:br>
              <a:rPr lang="sk-SK" b="1" dirty="0" smtClean="0">
                <a:latin typeface="Comic Sans MS" pitchFamily="66" charset="0"/>
              </a:rPr>
            </a:br>
            <a:r>
              <a:rPr lang="sk-SK" b="1" dirty="0" smtClean="0">
                <a:latin typeface="Comic Sans MS" pitchFamily="66" charset="0"/>
              </a:rPr>
              <a:t>ČO JE TO?</a:t>
            </a:r>
            <a:endParaRPr lang="sk-SK" dirty="0">
              <a:latin typeface="Comic Sans MS" pitchFamily="66" charset="0"/>
            </a:endParaRPr>
          </a:p>
        </p:txBody>
      </p:sp>
      <p:pic>
        <p:nvPicPr>
          <p:cNvPr id="6" name="Picture 5" descr="Letoun, Legrační, Osobní, Roviny, J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81000">
            <a:off x="3852063" y="3883797"/>
            <a:ext cx="5065388" cy="26434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198 0.07956 C -0.11771 0.08048 -0.12604 0.08117 -0.13125 0.08557 C -0.13594 0.08973 -0.13507 0.0895 -0.14028 0.09135 C -0.15278 0.09551 -0.16476 0.09759 -0.17761 0.09944 C -0.18785 0.10361 -0.19827 0.105 -0.20886 0.10731 C -0.2415 0.12234 -0.31875 0.10939 -0.32379 0.10939 C -0.33351 0.105 -0.32396 0.1087 -0.34167 0.10546 C -0.3474 0.1043 -0.35261 0.10037 -0.35816 0.09944 C -0.36459 0.09829 -0.37118 0.09806 -0.37761 0.09736 C -0.38473 0.09274 -0.39254 0.08858 -0.4 0.08557 C -0.40643 0.07956 -0.4132 0.07401 -0.42084 0.07169 C -0.42709 0.0592 -0.43229 0.04648 -0.44028 0.03585 C -0.44532 0.01388 -0.43716 0.04741 -0.44479 0.02382 C -0.44775 0.01457 -0.44861 0.00509 -0.45226 -0.00393 C -0.45625 -0.03192 -0.4566 -0.06406 -0.44914 -0.09135 C -0.44723 -0.11332 -0.43976 -0.13691 -0.42986 -0.15518 C -0.42778 -0.15888 -0.42466 -0.16142 -0.4224 -0.16513 C -0.41598 -0.17576 -0.41302 -0.18293 -0.40591 -0.1908 C -0.39914 -0.1982 -0.39375 -0.20791 -0.38507 -0.21068 C -0.36441 -0.23821 -0.33195 -0.25393 -0.30295 -0.25856 C -0.29358 -0.26249 -0.28438 -0.26318 -0.27466 -0.26434 C -0.2592 -0.26966 -0.2441 -0.27151 -0.2283 -0.27428 C -0.21841 -0.27891 -0.20729 -0.27891 -0.19705 -0.2803 C -0.16875 -0.29278 -0.13698 -0.2944 -0.10747 -0.29625 C -0.0165 -0.32169 0.15 -0.30204 0.18211 -0.30227 C 0.19548 -0.31383 0.22031 -0.31267 0.23732 -0.31614 C 0.24514 -0.31984 0.25295 -0.32077 0.26128 -0.32216 C 0.26406 -0.32401 0.27378 -0.32979 0.2776 -0.33395 C 0.28333 -0.34019 0.28489 -0.34852 0.29114 -0.35384 C 0.29566 -0.38645 0.28906 -0.3432 0.29548 -0.37188 C 0.29635 -0.37581 0.29635 -0.37974 0.29705 -0.38367 C 0.29739 -0.38575 0.29809 -0.3876 0.29861 -0.38969 C 0.29809 -0.40287 0.29826 -0.41628 0.29705 -0.42946 C 0.29583 -0.44311 0.28264 -0.46068 0.27621 -0.46924 C 0.26736 -0.48104 0.25468 -0.48751 0.2434 -0.49306 C 0.21632 -0.50648 0.18663 -0.50948 0.15833 -0.51503 C 0.14948 -0.51873 0.14062 -0.51943 0.13142 -0.52081 C 0.08177 -0.54371 0.01284 -0.51596 -0.04028 -0.50509 C -0.04844 -0.50139 -0.05712 -0.50093 -0.06563 -0.49908 C -0.08039 -0.49214 -0.09792 -0.49144 -0.11337 -0.48913 C -0.12674 -0.48451 -0.13993 -0.48104 -0.15365 -0.47919 C -0.16354 -0.47271 -0.17448 -0.46878 -0.18507 -0.46531 C -0.19011 -0.46369 -0.19323 -0.45814 -0.19844 -0.45722 C -0.20782 -0.45537 -0.21736 -0.45467 -0.22691 -0.45328 C -0.2283 -0.45259 -0.22986 -0.45236 -0.23125 -0.45143 C -0.23282 -0.45028 -0.23403 -0.4482 -0.23577 -0.44727 C -0.23941 -0.44542 -0.25782 -0.44334 -0.25816 -0.44334 C -0.25973 -0.44265 -0.26111 -0.44172 -0.26268 -0.44149 C -0.26702 -0.44056 -0.2717 -0.4408 -0.27604 -0.43941 C -0.27778 -0.43871 -0.279 -0.43663 -0.28056 -0.43548 C -0.28594 -0.43178 -0.29167 -0.429 -0.29705 -0.42553 C -0.29948 -0.42391 -0.31372 -0.42183 -0.31493 -0.4216 C -0.33073 -0.4179 -0.3467 -0.41374 -0.36268 -0.41166 C -0.37448 -0.40842 -0.38646 -0.40379 -0.39844 -0.40171 C -0.40712 -0.40009 -0.41858 -0.40079 -0.42691 -0.3957 C -0.44028 -0.3876 -0.45157 -0.37766 -0.46563 -0.37188 C -0.4691 -0.36864 -0.47257 -0.36517 -0.47604 -0.36193 C -0.47761 -0.36055 -0.48056 -0.35777 -0.48056 -0.35754 C -0.4816 -0.35592 -0.48212 -0.35338 -0.48351 -0.35199 C -0.48473 -0.3506 -0.48698 -0.35153 -0.48802 -0.34991 C -0.48941 -0.34783 -0.49219 -0.32863 -0.49254 -0.32609 C -0.49202 -0.3136 -0.49236 -0.30088 -0.49098 -0.28839 C -0.4908 -0.28654 -0.48889 -0.28585 -0.48802 -0.28423 C -0.48438 -0.27683 -0.48177 -0.27128 -0.47761 -0.26434 C -0.46719 -0.24676 -0.46059 -0.23312 -0.44479 -0.22271 C -0.43854 -0.21068 -0.44549 -0.22225 -0.43282 -0.21068 C -0.42639 -0.2049 -0.42257 -0.19588 -0.41493 -0.19288 C -0.39844 -0.17715 -0.38004 -0.16929 -0.36111 -0.16096 C -0.35452 -0.15796 -0.34983 -0.15333 -0.34323 -0.15102 C -0.33143 -0.14084 -0.31771 -0.13853 -0.30452 -0.13321 C -0.29236 -0.12835 -0.30139 -0.13136 -0.29254 -0.12535 C -0.28021 -0.11702 -0.26719 -0.11055 -0.25365 -0.10731 C -0.24532 -0.10176 -0.23646 -0.09898 -0.2283 -0.09343 C -0.21025 -0.08141 -0.19011 -0.07007 -0.17014 -0.06568 C -0.16077 -0.0636 -0.15104 -0.05967 -0.14167 -0.05759 C -0.13438 -0.05597 -0.11945 -0.05365 -0.11945 -0.05342 C -0.1132 -0.05111 -0.10973 -0.04741 -0.10295 -0.04579 C -0.09445 -0.03839 -0.09045 -0.03932 -0.079 -0.0377 C -0.06146 -0.03215 -0.04289 -0.03261 -0.02535 -0.0259 C -0.02049 -0.02405 -0.01684 -0.02012 -0.01198 -0.01781 C -0.00747 -0.01226 -0.00261 -0.0074 3.33333E-6 1.75763E-7 " pathEditMode="relative" rAng="0" ptsTypes="ffffffffffffffffffffffffffffffffffffffffffffffffffffffffffffffffffffffffffffffffA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-2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var L 7"/>
          <p:cNvSpPr/>
          <p:nvPr/>
        </p:nvSpPr>
        <p:spPr>
          <a:xfrm>
            <a:off x="0" y="0"/>
            <a:ext cx="5292080" cy="6858000"/>
          </a:xfrm>
          <a:prstGeom prst="corner">
            <a:avLst>
              <a:gd name="adj1" fmla="val 29430"/>
              <a:gd name="adj2" fmla="val 54114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8194" name="Picture 2" descr="C:\Users\ASUS\Desktop\Zuzana\Škôlka\Projekt\Obrázky\Dopravné prostriedky\vzduch\raketa.jpg"/>
          <p:cNvPicPr>
            <a:picLocks noChangeAspect="1" noChangeArrowheads="1"/>
          </p:cNvPicPr>
          <p:nvPr/>
        </p:nvPicPr>
        <p:blipFill>
          <a:blip r:embed="rId2" cstate="print"/>
          <a:srcRect l="4619" t="4118" r="4157" b="4201"/>
          <a:stretch>
            <a:fillRect/>
          </a:stretch>
        </p:blipFill>
        <p:spPr bwMode="auto">
          <a:xfrm rot="20565954" flipH="1">
            <a:off x="4082253" y="2986059"/>
            <a:ext cx="4496574" cy="4496574"/>
          </a:xfrm>
          <a:prstGeom prst="rect">
            <a:avLst/>
          </a:prstGeom>
          <a:noFill/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0" y="260648"/>
            <a:ext cx="8877672" cy="6048672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sk-SK" sz="3700" b="1" dirty="0" smtClean="0">
                <a:latin typeface="Comic Sans MS" pitchFamily="66" charset="0"/>
              </a:rPr>
              <a:t>VRAJ JU ĽUDIA V JEDNEJ CHVÍLI, </a:t>
            </a:r>
            <a:br>
              <a:rPr lang="sk-SK" sz="3700" b="1" dirty="0" smtClean="0">
                <a:latin typeface="Comic Sans MS" pitchFamily="66" charset="0"/>
              </a:rPr>
            </a:br>
            <a:r>
              <a:rPr lang="sk-SK" sz="3700" b="1" dirty="0" smtClean="0">
                <a:latin typeface="Comic Sans MS" pitchFamily="66" charset="0"/>
              </a:rPr>
              <a:t>PRIAMO K HVIEZDAM VYSTRELILI.</a:t>
            </a:r>
            <a:br>
              <a:rPr lang="sk-SK" sz="3700" b="1" dirty="0" smtClean="0">
                <a:latin typeface="Comic Sans MS" pitchFamily="66" charset="0"/>
              </a:rPr>
            </a:br>
            <a:r>
              <a:rPr lang="sk-SK" sz="3700" b="1" dirty="0" smtClean="0">
                <a:latin typeface="Comic Sans MS" pitchFamily="66" charset="0"/>
              </a:rPr>
              <a:t>PÁR ĽUDÍ V NEJ K DIAĽKAM LETÍ, SNÁĎ SA VRÁTIA, MILÉ DETI. </a:t>
            </a:r>
            <a:r>
              <a:rPr lang="sk-SK" sz="4000" b="1" dirty="0" smtClean="0">
                <a:latin typeface="Comic Sans MS" pitchFamily="66" charset="0"/>
              </a:rPr>
              <a:t/>
            </a:r>
            <a:br>
              <a:rPr lang="sk-SK" sz="4000" b="1" dirty="0" smtClean="0">
                <a:latin typeface="Comic Sans MS" pitchFamily="66" charset="0"/>
              </a:rPr>
            </a:br>
            <a:r>
              <a:rPr lang="sk-SK" sz="4000" b="1" dirty="0" smtClean="0">
                <a:latin typeface="Comic Sans MS" pitchFamily="66" charset="0"/>
              </a:rPr>
              <a:t/>
            </a:r>
            <a:br>
              <a:rPr lang="sk-SK" sz="4000" b="1" dirty="0" smtClean="0">
                <a:latin typeface="Comic Sans MS" pitchFamily="66" charset="0"/>
              </a:rPr>
            </a:br>
            <a:r>
              <a:rPr lang="sk-SK" sz="4000" b="1" dirty="0" smtClean="0">
                <a:latin typeface="Comic Sans MS" pitchFamily="66" charset="0"/>
              </a:rPr>
              <a:t/>
            </a:r>
            <a:br>
              <a:rPr lang="sk-SK" sz="4000" b="1" dirty="0" smtClean="0">
                <a:latin typeface="Comic Sans MS" pitchFamily="66" charset="0"/>
              </a:rPr>
            </a:br>
            <a:r>
              <a:rPr lang="sk-SK" sz="4000" b="1" dirty="0" smtClean="0">
                <a:latin typeface="Comic Sans MS" pitchFamily="66" charset="0"/>
              </a:rPr>
              <a:t>ČO JE TO?</a:t>
            </a:r>
            <a:endParaRPr lang="sk-SK" sz="40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uhlý trojuholník 3"/>
          <p:cNvSpPr/>
          <p:nvPr/>
        </p:nvSpPr>
        <p:spPr>
          <a:xfrm rot="5400000">
            <a:off x="1291580" y="-1291580"/>
            <a:ext cx="5517232" cy="8100392"/>
          </a:xfrm>
          <a:prstGeom prst="rtTriangle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6583362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sk-SK" sz="4000" b="1" dirty="0" smtClean="0">
                <a:latin typeface="Comic Sans MS" pitchFamily="66" charset="0"/>
              </a:rPr>
              <a:t>DLHÝ SOM JA AKO HAD,</a:t>
            </a:r>
            <a:br>
              <a:rPr lang="sk-SK" sz="4000" b="1" dirty="0" smtClean="0">
                <a:latin typeface="Comic Sans MS" pitchFamily="66" charset="0"/>
              </a:rPr>
            </a:br>
            <a:r>
              <a:rPr lang="sk-SK" sz="4000" b="1" dirty="0" smtClean="0">
                <a:latin typeface="Comic Sans MS" pitchFamily="66" charset="0"/>
              </a:rPr>
              <a:t>KAŽDÝ Z VÁS MA MÁ RÁD,</a:t>
            </a:r>
            <a:br>
              <a:rPr lang="sk-SK" sz="4000" b="1" dirty="0" smtClean="0">
                <a:latin typeface="Comic Sans MS" pitchFamily="66" charset="0"/>
              </a:rPr>
            </a:br>
            <a:r>
              <a:rPr lang="sk-SK" sz="4000" b="1" dirty="0" smtClean="0">
                <a:latin typeface="Comic Sans MS" pitchFamily="66" charset="0"/>
              </a:rPr>
              <a:t>PO ŽELEZE LEZIEM,</a:t>
            </a:r>
            <a:br>
              <a:rPr lang="sk-SK" sz="4000" b="1" dirty="0" smtClean="0">
                <a:latin typeface="Comic Sans MS" pitchFamily="66" charset="0"/>
              </a:rPr>
            </a:br>
            <a:r>
              <a:rPr lang="sk-SK" sz="4000" b="1" dirty="0" smtClean="0">
                <a:latin typeface="Comic Sans MS" pitchFamily="66" charset="0"/>
              </a:rPr>
              <a:t>ĎALEKO VÁS VEZIEM.</a:t>
            </a:r>
            <a:br>
              <a:rPr lang="sk-SK" sz="4000" b="1" dirty="0" smtClean="0">
                <a:latin typeface="Comic Sans MS" pitchFamily="66" charset="0"/>
              </a:rPr>
            </a:br>
            <a:r>
              <a:rPr lang="sk-SK" sz="4000" b="1" dirty="0" smtClean="0">
                <a:latin typeface="Comic Sans MS" pitchFamily="66" charset="0"/>
              </a:rPr>
              <a:t/>
            </a:r>
            <a:br>
              <a:rPr lang="sk-SK" sz="4000" b="1" dirty="0" smtClean="0">
                <a:latin typeface="Comic Sans MS" pitchFamily="66" charset="0"/>
              </a:rPr>
            </a:br>
            <a:r>
              <a:rPr lang="sk-SK" sz="4000" b="1" dirty="0" smtClean="0">
                <a:latin typeface="Comic Sans MS" pitchFamily="66" charset="0"/>
              </a:rPr>
              <a:t/>
            </a:r>
            <a:br>
              <a:rPr lang="sk-SK" sz="4000" b="1" dirty="0" smtClean="0">
                <a:latin typeface="Comic Sans MS" pitchFamily="66" charset="0"/>
              </a:rPr>
            </a:br>
            <a:endParaRPr lang="sk-SK" sz="4000" b="1" dirty="0">
              <a:latin typeface="Comic Sans MS" pitchFamily="66" charset="0"/>
            </a:endParaRPr>
          </a:p>
        </p:txBody>
      </p:sp>
      <p:pic>
        <p:nvPicPr>
          <p:cNvPr id="7170" name="Picture 2" descr="http://www.clipartlord.com/wp-content/uploads/2013/03/train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90701"/>
            <a:ext cx="8039200" cy="39341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POLICAJNÉ AUTO</a:t>
            </a:r>
            <a:endParaRPr lang="sk-SK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1746" name="Picture 2" descr="C:\Users\ASUS\Desktop\Zuzana\Škôlka\Projekt\Obrázky\Dopravné prostriedky\zem\policajné au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7718" y="3244067"/>
            <a:ext cx="6570786" cy="3613933"/>
          </a:xfrm>
          <a:prstGeom prst="rect">
            <a:avLst/>
          </a:prstGeom>
          <a:noFill/>
        </p:spPr>
      </p:pic>
      <p:sp>
        <p:nvSpPr>
          <p:cNvPr id="5" name="Obdĺžnik 4"/>
          <p:cNvSpPr/>
          <p:nvPr/>
        </p:nvSpPr>
        <p:spPr>
          <a:xfrm>
            <a:off x="1475656" y="404664"/>
            <a:ext cx="72007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4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P</a:t>
            </a:r>
            <a:endParaRPr lang="sk-SK" sz="40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sk-SK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POLICAJT PETER</a:t>
            </a:r>
            <a:endParaRPr lang="sk-SK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2770" name="Picture 2" descr="C:\Users\ASUS\Desktop\Zuzana\Škôlka\Projekt\Obrázky\Osoby\Policajti\policajt3.jpg"/>
          <p:cNvPicPr>
            <a:picLocks noChangeAspect="1" noChangeArrowheads="1"/>
          </p:cNvPicPr>
          <p:nvPr/>
        </p:nvPicPr>
        <p:blipFill>
          <a:blip r:embed="rId2" cstate="print"/>
          <a:srcRect t="2114" b="4507"/>
          <a:stretch>
            <a:fillRect/>
          </a:stretch>
        </p:blipFill>
        <p:spPr bwMode="auto">
          <a:xfrm>
            <a:off x="5933380" y="1337637"/>
            <a:ext cx="3319140" cy="5520363"/>
          </a:xfrm>
          <a:prstGeom prst="rect">
            <a:avLst/>
          </a:prstGeom>
          <a:noFill/>
        </p:spPr>
      </p:pic>
      <p:sp>
        <p:nvSpPr>
          <p:cNvPr id="7" name="Bublina v tvare zaobleného obdĺžnika 6"/>
          <p:cNvSpPr/>
          <p:nvPr/>
        </p:nvSpPr>
        <p:spPr>
          <a:xfrm>
            <a:off x="72008" y="1484784"/>
            <a:ext cx="5940152" cy="5184576"/>
          </a:xfrm>
          <a:prstGeom prst="wedgeRoundRectCallout">
            <a:avLst>
              <a:gd name="adj1" fmla="val 70447"/>
              <a:gd name="adj2" fmla="val 35274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4400" b="1" dirty="0" smtClean="0">
                <a:solidFill>
                  <a:schemeClr val="tx1"/>
                </a:solidFill>
              </a:rPr>
              <a:t>POMÔŽEŠ MI </a:t>
            </a:r>
            <a:r>
              <a:rPr lang="sk-SK" sz="4400" b="1" dirty="0" smtClean="0">
                <a:solidFill>
                  <a:schemeClr val="tx1"/>
                </a:solidFill>
              </a:rPr>
              <a:t>VYMYSLIEŤ SLOVÁ, KTORÉ ZAČÍNAJÚ NA PÍSMENKO </a:t>
            </a:r>
          </a:p>
          <a:p>
            <a:pPr algn="r"/>
            <a:r>
              <a:rPr lang="sk-SK" sz="8800" b="1" dirty="0" smtClean="0">
                <a:solidFill>
                  <a:schemeClr val="tx1"/>
                </a:solidFill>
              </a:rPr>
              <a:t>  </a:t>
            </a:r>
            <a:endParaRPr lang="sk-SK" sz="8800" b="1" dirty="0">
              <a:solidFill>
                <a:schemeClr val="tx1"/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3203848" y="4149080"/>
            <a:ext cx="2016224" cy="2448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sk-SK" sz="20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>
            <a:normAutofit/>
          </a:bodyPr>
          <a:lstStyle/>
          <a:p>
            <a:r>
              <a:rPr lang="sk-SK" sz="4800" b="1" dirty="0" smtClean="0">
                <a:latin typeface="Comic Sans MS" pitchFamily="66" charset="0"/>
              </a:rPr>
              <a:t>SLOVÁ NA PÍSMENO P</a:t>
            </a:r>
            <a:endParaRPr lang="sk-SK" sz="4800" b="1" dirty="0">
              <a:latin typeface="Comic Sans MS" pitchFamily="66" charset="0"/>
            </a:endParaRPr>
          </a:p>
        </p:txBody>
      </p:sp>
      <p:pic>
        <p:nvPicPr>
          <p:cNvPr id="33794" name="Obrázok 3" descr="http://jamiesale-cartoonist.com/blog-of-cartoons/wp-content/uploads/2013/05/dog-1.pn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6491399" y="4077072"/>
            <a:ext cx="2169406" cy="2450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 descr="http://vector-magz.com/wp-content/uploads/2013/07/beer-mug-clip-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933056"/>
            <a:ext cx="2571897" cy="2580557"/>
          </a:xfrm>
          <a:prstGeom prst="rect">
            <a:avLst/>
          </a:prstGeom>
          <a:noFill/>
        </p:spPr>
      </p:pic>
      <p:pic>
        <p:nvPicPr>
          <p:cNvPr id="33800" name="Picture 8" descr="http://failedmessiah.typepad.com/.a/6a00d83451b71f69e201347ff5af28970c-800w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556792"/>
            <a:ext cx="3131840" cy="2314083"/>
          </a:xfrm>
          <a:prstGeom prst="rect">
            <a:avLst/>
          </a:prstGeom>
          <a:noFill/>
        </p:spPr>
      </p:pic>
      <p:pic>
        <p:nvPicPr>
          <p:cNvPr id="33802" name="Picture 10" descr="http://homeimprovementbasics.com/wp-content/uploads/2013/09/green-pepper-clip-artred-pepper-clip-art---vector-clip-art-online-royalty-free-1cgzlxu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1196752"/>
            <a:ext cx="1872208" cy="2568943"/>
          </a:xfrm>
          <a:prstGeom prst="rect">
            <a:avLst/>
          </a:prstGeom>
          <a:noFill/>
        </p:spPr>
      </p:pic>
      <p:pic>
        <p:nvPicPr>
          <p:cNvPr id="33804" name="Picture 12" descr="http://www.clker.com/cliparts/p/R/D/U/3/l/red-socks-hi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278141">
            <a:off x="3508371" y="3819717"/>
            <a:ext cx="2283629" cy="2945981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1628800"/>
            <a:ext cx="301942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sk-SK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POLICAJT PETER</a:t>
            </a:r>
            <a:endParaRPr lang="sk-SK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2770" name="Picture 2" descr="C:\Users\ASUS\Desktop\Zuzana\Škôlka\Projekt\Obrázky\Osoby\Policajti\policajt3.jpg"/>
          <p:cNvPicPr>
            <a:picLocks noChangeAspect="1" noChangeArrowheads="1"/>
          </p:cNvPicPr>
          <p:nvPr/>
        </p:nvPicPr>
        <p:blipFill>
          <a:blip r:embed="rId2" cstate="print"/>
          <a:srcRect t="2114" b="4507"/>
          <a:stretch>
            <a:fillRect/>
          </a:stretch>
        </p:blipFill>
        <p:spPr bwMode="auto">
          <a:xfrm>
            <a:off x="5933380" y="1337637"/>
            <a:ext cx="3319140" cy="5520363"/>
          </a:xfrm>
          <a:prstGeom prst="rect">
            <a:avLst/>
          </a:prstGeom>
          <a:noFill/>
        </p:spPr>
      </p:pic>
      <p:sp>
        <p:nvSpPr>
          <p:cNvPr id="7" name="Bublina v tvare zaobleného obdĺžnika 6"/>
          <p:cNvSpPr/>
          <p:nvPr/>
        </p:nvSpPr>
        <p:spPr>
          <a:xfrm>
            <a:off x="72008" y="1484784"/>
            <a:ext cx="5940152" cy="5184576"/>
          </a:xfrm>
          <a:prstGeom prst="wedgeRoundRectCallout">
            <a:avLst>
              <a:gd name="adj1" fmla="val 70447"/>
              <a:gd name="adj2" fmla="val 35274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4400" b="1" dirty="0" smtClean="0">
                <a:solidFill>
                  <a:schemeClr val="tx1"/>
                </a:solidFill>
              </a:rPr>
              <a:t>PO TRIEDE SA MI POSTRÁCALI POLICAJNÉ POMÔCKY, KTORÉ MAJÚ TVAR TROJUHOLNÍKA, POMÔŽEŠ MI ICH NÁJSŤ?  </a:t>
            </a:r>
            <a:endParaRPr lang="sk-SK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sk-SK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POLICAJT PETER</a:t>
            </a:r>
            <a:endParaRPr lang="sk-SK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2770" name="Picture 2" descr="C:\Users\ASUS\Desktop\Zuzana\Škôlka\Projekt\Obrázky\Osoby\Policajti\policajt3.jpg"/>
          <p:cNvPicPr>
            <a:picLocks noChangeAspect="1" noChangeArrowheads="1"/>
          </p:cNvPicPr>
          <p:nvPr/>
        </p:nvPicPr>
        <p:blipFill>
          <a:blip r:embed="rId2" cstate="print"/>
          <a:srcRect t="2114" b="4507"/>
          <a:stretch>
            <a:fillRect/>
          </a:stretch>
        </p:blipFill>
        <p:spPr bwMode="auto">
          <a:xfrm>
            <a:off x="5933380" y="1337637"/>
            <a:ext cx="3319140" cy="5520363"/>
          </a:xfrm>
          <a:prstGeom prst="rect">
            <a:avLst/>
          </a:prstGeom>
          <a:noFill/>
        </p:spPr>
      </p:pic>
      <p:sp>
        <p:nvSpPr>
          <p:cNvPr id="7" name="Bublina v tvare zaobleného obdĺžnika 6"/>
          <p:cNvSpPr/>
          <p:nvPr/>
        </p:nvSpPr>
        <p:spPr>
          <a:xfrm>
            <a:off x="72008" y="1484784"/>
            <a:ext cx="5940152" cy="5184576"/>
          </a:xfrm>
          <a:prstGeom prst="wedgeRoundRectCallout">
            <a:avLst>
              <a:gd name="adj1" fmla="val 70447"/>
              <a:gd name="adj2" fmla="val 35274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4800" b="1" dirty="0" smtClean="0">
                <a:solidFill>
                  <a:schemeClr val="tx1"/>
                </a:solidFill>
              </a:rPr>
              <a:t>VYBER SI JEDNU KARTIČKU, NIKOMU JU NEUKAZUJ A VYMYSLI SI HÁDANKU NA SVOJ OBRÁZOK.</a:t>
            </a:r>
            <a:endParaRPr lang="sk-SK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allitup.com/images/fotolia_14712640_subscription_v.JPEG"/>
          <p:cNvPicPr>
            <a:picLocks noChangeAspect="1" noChangeArrowheads="1"/>
          </p:cNvPicPr>
          <p:nvPr/>
        </p:nvPicPr>
        <p:blipFill>
          <a:blip r:embed="rId2" cstate="print"/>
          <a:srcRect t="53147" b="1548"/>
          <a:stretch>
            <a:fillRect/>
          </a:stretch>
        </p:blipFill>
        <p:spPr bwMode="auto">
          <a:xfrm>
            <a:off x="0" y="3893368"/>
            <a:ext cx="9144000" cy="2964632"/>
          </a:xfrm>
          <a:prstGeom prst="rect">
            <a:avLst/>
          </a:prstGeom>
          <a:noFill/>
        </p:spPr>
      </p:pic>
      <p:pic>
        <p:nvPicPr>
          <p:cNvPr id="27651" name="Picture 3" descr="C:\Users\ASUS\Desktop\Zuzana\Obrázky\gif\dopravné prostriedky\loďka s deťmi - kóp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764704"/>
            <a:ext cx="2713993" cy="3552056"/>
          </a:xfrm>
          <a:prstGeom prst="rect">
            <a:avLst/>
          </a:prstGeom>
          <a:noFill/>
        </p:spPr>
      </p:pic>
      <p:pic>
        <p:nvPicPr>
          <p:cNvPr id="27654" name="Picture 6" descr="C:\Users\ASUS\Desktop\Zuzana\Obrázky\gif\dopravné prostriedky\pirate_shi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39552" y="265740"/>
            <a:ext cx="4392488" cy="4675428"/>
          </a:xfrm>
          <a:prstGeom prst="rect">
            <a:avLst/>
          </a:prstGeom>
          <a:noFill/>
        </p:spPr>
      </p:pic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3563888" y="274638"/>
            <a:ext cx="2664296" cy="1143000"/>
          </a:xfrm>
        </p:spPr>
        <p:txBody>
          <a:bodyPr>
            <a:normAutofit/>
          </a:bodyPr>
          <a:lstStyle/>
          <a:p>
            <a:r>
              <a:rPr lang="sk-SK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VODA</a:t>
            </a:r>
            <a:endParaRPr lang="sk-SK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fc02.deviantart.net/fs71/f/2012/265/f/a/cartoon_clouds_by_mr_pie309-d5fl82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pic>
        <p:nvPicPr>
          <p:cNvPr id="3" name="Picture 2" descr="http://fc02.deviantart.net/fs71/f/2012/265/f/a/cartoon_clouds_by_mr_pie309-d5fl828.png"/>
          <p:cNvPicPr>
            <a:picLocks noChangeAspect="1" noChangeArrowheads="1"/>
          </p:cNvPicPr>
          <p:nvPr/>
        </p:nvPicPr>
        <p:blipFill>
          <a:blip r:embed="rId2" cstate="print"/>
          <a:srcRect t="69299"/>
          <a:stretch>
            <a:fillRect/>
          </a:stretch>
        </p:blipFill>
        <p:spPr bwMode="auto">
          <a:xfrm flipV="1">
            <a:off x="0" y="5634880"/>
            <a:ext cx="9144000" cy="1754560"/>
          </a:xfrm>
          <a:prstGeom prst="rect">
            <a:avLst/>
          </a:prstGeom>
          <a:noFill/>
        </p:spPr>
      </p:pic>
      <p:pic>
        <p:nvPicPr>
          <p:cNvPr id="28675" name="Picture 3" descr="C:\Users\ASUS\Desktop\Zuzana\Obrázky\gif\dopravné prostriedky\helikoptér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475656" y="1916832"/>
            <a:ext cx="3694033" cy="1368152"/>
          </a:xfrm>
          <a:prstGeom prst="rect">
            <a:avLst/>
          </a:prstGeom>
          <a:noFill/>
        </p:spPr>
      </p:pic>
      <p:pic>
        <p:nvPicPr>
          <p:cNvPr id="28677" name="Picture 5" descr="Letoun, Legrační, Osobní, Roviny, J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19000" flipH="1">
            <a:off x="211117" y="3930031"/>
            <a:ext cx="4238259" cy="2211841"/>
          </a:xfrm>
          <a:prstGeom prst="rect">
            <a:avLst/>
          </a:prstGeom>
          <a:noFill/>
        </p:spPr>
      </p:pic>
      <p:pic>
        <p:nvPicPr>
          <p:cNvPr id="28679" name="Picture 7" descr="Horizontální, Obrys, Výkres, Kreslený Film, Horké, Fl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2174775"/>
            <a:ext cx="2846522" cy="4683225"/>
          </a:xfrm>
          <a:prstGeom prst="rect">
            <a:avLst/>
          </a:prstGeom>
          <a:noFill/>
        </p:spPr>
      </p:pic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2555776" y="5877272"/>
            <a:ext cx="4258816" cy="1143000"/>
          </a:xfrm>
        </p:spPr>
        <p:txBody>
          <a:bodyPr>
            <a:normAutofit/>
          </a:bodyPr>
          <a:lstStyle/>
          <a:p>
            <a:r>
              <a:rPr lang="sk-SK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VZDUCH</a:t>
            </a:r>
            <a:endParaRPr lang="sk-SK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336 0.29834 C -0.1085 0.29163 -0.1026 0.28585 -0.09704 0.2803 C -0.09409 0.27753 -0.09062 0.27591 -0.08802 0.27244 C -0.08263 0.26527 -0.07725 0.25972 -0.07013 0.25648 C -0.05729 0.2433 -0.04045 0.23844 -0.02534 0.23058 C -0.01388 0.22457 -0.00312 0.21786 0.00903 0.21485 C 0.01407 0.20768 0.0231 0.20745 0.02987 0.20283 C 0.03681 0.1982 0.04341 0.19658 0.0507 0.19288 C 0.06233 0.18687 0.0724 0.17831 0.0849 0.17507 C 0.09323 0.16929 0.10209 0.1686 0.11025 0.16305 C 0.12483 0.15334 0.13907 0.14778 0.15365 0.13923 C 0.15973 0.13553 0.16494 0.1316 0.17171 0.12928 C 0.17692 0.12466 0.18264 0.12327 0.18803 0.11934 C 0.19098 0.11726 0.19792 0.11055 0.20157 0.10731 C 0.20417 0.105 0.20764 0.105 0.21042 0.10338 C 0.21841 0.09876 0.22362 0.09506 0.23143 0.09159 C 0.24462 0.08581 0.25695 0.07748 0.27014 0.0717 C 0.27431 0.06568 0.27935 0.06407 0.28507 0.06175 C 0.29567 0.05204 0.31164 0.04741 0.32396 0.04186 C 0.33195 0.0384 0.33768 0.03215 0.34619 0.02984 C 0.35764 0.01966 0.34271 0.03192 0.3566 0.02383 C 0.36598 0.01851 0.37518 0.01226 0.38507 0.0081 C 0.4007 -0.00647 0.37709 0.01434 0.39532 0.00209 C 0.41303 -0.00971 0.39688 -0.0037 0.41042 -0.00786 C 0.41754 -0.01734 0.42448 -0.02104 0.43421 -0.02382 C 0.44098 -0.0296 0.4474 -0.03307 0.45504 -0.03584 C 0.46858 -0.04902 0.4816 -0.0629 0.4941 -0.07747 C 0.50192 -0.08649 0.51198 -0.09135 0.51945 -0.10129 C 0.53126 -0.11702 0.51615 -0.09805 0.52987 -0.11123 C 0.5356 -0.11679 0.53959 -0.1228 0.54619 -0.12719 C 0.55348 -0.1413 0.54341 -0.12349 0.55817 -0.14107 C 0.5606 -0.14384 0.56198 -0.14801 0.56424 -0.15101 C 0.57084 -0.1598 0.57778 -0.16859 0.58351 -0.179 C 0.58994 -0.19033 0.59931 -0.20536 0.60296 -0.21877 C 0.60539 -0.22756 0.60591 -0.23288 0.61042 -0.24051 C 0.61181 -0.25231 0.61459 -0.26248 0.61198 -0.27428 C 0.60678 -0.2981 0.58612 -0.32469 0.5731 -0.34204 C 0.56806 -0.34875 0.56389 -0.35476 0.55678 -0.35777 C 0.55157 -0.3647 0.54584 -0.37049 0.53889 -0.37372 C 0.53403 -0.37974 0.52587 -0.38274 0.51945 -0.38575 C 0.50244 -0.38506 0.48542 -0.38506 0.46858 -0.38367 C 0.46181 -0.38321 0.45105 -0.37858 0.44462 -0.37765 C 0.42813 -0.36655 0.41164 -0.35222 0.39393 -0.34389 C 0.38282 -0.32978 0.40435 -0.35615 0.38351 -0.33395 C 0.38073 -0.33094 0.37882 -0.32678 0.37605 -0.324 C 0.37414 -0.32192 0.37205 -0.32007 0.37014 -0.31799 C 0.36563 -0.30272 0.35834 -0.30018 0.35053 -0.28815 C 0.34757 -0.28307 0.34185 -0.27243 0.34185 -0.27243 C 0.3382 -0.25855 0.33282 -0.24144 0.32692 -0.22872 C 0.32535 -0.22062 0.3224 -0.21484 0.32067 -0.20675 C 0.32032 -0.19819 0.32032 -0.1894 0.31928 -0.18085 C 0.31893 -0.17668 0.3165 -0.16905 0.3165 -0.16905 C 0.31823 -0.12002 0.3165 -0.14616 0.31928 -0.11517 C 0.31997 -0.10985 0.31997 -0.10453 0.32067 -0.09944 C 0.32153 -0.09412 0.32396 -0.08348 0.32396 -0.08348 C 0.32466 -0.07308 0.32535 -0.06174 0.3283 -0.05157 C 0.3323 -0.03746 0.34219 -0.02705 0.34931 -0.01595 C 0.35556 -0.00624 0.3606 0.00093 0.37014 0.00394 C 0.37674 0.01342 0.38681 0.01596 0.39532 0.02198 C 0.41042 0.03284 0.39792 0.02799 0.41198 0.03192 C 0.4191 0.03816 0.42692 0.03886 0.43421 0.04371 C 0.45348 0.05643 0.47396 0.05875 0.49549 0.06175 C 0.52674 0.07447 0.56181 0.06198 0.5941 0.05759 C 0.60053 0.05482 0.6066 0.0532 0.61337 0.05181 C 0.62518 0.04094 0.61094 0.0532 0.6224 0.0458 C 0.63021 0.04071 0.63698 0.03308 0.6448 0.02799 C 0.64931 0.01874 0.65678 0.01388 0.66268 0.00602 C 0.66685 -0.01017 0.66112 0.01064 0.66719 -0.00601 C 0.67032 -0.01433 0.67275 -0.03191 0.67466 -0.04162 C 0.67396 -0.0555 0.67692 -0.07123 0.67171 -0.08348 C 0.66233 -0.10568 0.64948 -0.12465 0.63438 -0.13922 C 0.6283 -0.14477 0.6224 -0.14962 0.6165 -0.15494 C 0.6132 -0.15795 0.61337 -0.16142 0.60903 -0.16304 C 0.60556 -0.16443 0.60192 -0.16419 0.59844 -0.16489 C 0.58247 -0.18015 0.55608 -0.18038 0.53733 -0.18085 C 0.4757 -0.182 0.41372 -0.18223 0.35226 -0.18293 C 0.3415 -0.18547 0.33334 -0.18917 0.3224 -0.19079 C 0.20278 -0.18894 0.11928 -0.19172 0.01337 -0.17691 C -0.00677 -0.16975 -0.0276 -0.16813 -0.04774 -0.16096 C -0.06006 -0.15032 -0.07482 -0.14616 -0.08663 -0.13321 C -0.08993 -0.1295 -0.09201 -0.12442 -0.09548 -0.12118 C -0.09947 -0.11725 -0.10347 -0.11332 -0.10746 -0.10938 C -0.11111 -0.10568 -0.11319 -0.09967 -0.11649 -0.09551 C -0.11805 -0.08903 -0.12395 -0.07747 -0.12395 -0.07747 C -0.12343 -0.06221 -0.12447 -0.04671 -0.12239 -0.03168 C -0.12187 -0.02752 -0.11857 -0.02474 -0.11649 -0.02173 C -0.11093 -0.01341 -0.1052 -0.00323 -0.09704 -4.96762E-6 C -0.09218 0.0044 -0.08749 0.01064 -0.08211 0.01388 C -0.07395 0.01874 -0.06545 0.02013 -0.05677 0.02198 C -0.04826 0.02013 -0.03993 0.01758 -0.03142 0.01596 C -0.02552 0.01087 -0.01944 0.01018 -0.01336 0.00602 C -0.00798 0.00232 -0.00624 -4.96762E-6 5.83333E-6 -4.96762E-6 " pathEditMode="relative" ptsTypes="fffffffffffffffffffffffffffffffffffffffffffffffffffffffffffffffffffffffffffffffffffffffffffA">
                                      <p:cBhvr>
                                        <p:cTn id="17" dur="3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295 0.20837 C -0.29948 0.19126 -0.30451 0.2086 -0.29548 0.19658 C -0.29444 0.19519 -0.29496 0.19195 -0.29392 0.19056 C -0.28784 0.18247 -0.27968 0.17877 -0.27152 0.17669 C -0.26389 0.16998 -0.25503 0.16559 -0.24618 0.16281 C -0.24132 0.15611 -0.23489 0.15541 -0.2283 0.15287 C -0.21771 0.14894 -0.20781 0.14339 -0.19687 0.14084 C -0.18975 0.13737 -0.18194 0.13645 -0.17448 0.13483 C -0.16701 0.13344 -0.15225 0.1309 -0.15225 0.1309 C -0.14201 0.12627 -0.15451 0.13159 -0.13732 0.12697 C -0.11909 0.12211 -0.14774 0.12835 -0.1283 0.12095 C -0.12014 0.11795 -0.10573 0.11471 -0.09687 0.11309 C -0.08698 0.10962 -0.07725 0.10846 -0.06701 0.10708 C -0.0585 0.10291 -0.04913 0.10315 -0.04027 0.10106 C -0.02048 0.09644 -0.00052 0.09158 0.01945 0.08927 C 0.05365 0.08141 0.07257 0.08233 0.11493 0.08118 C 0.12691 0.07817 0.13872 0.07354 0.15087 0.07123 C 0.15834 0.06984 0.17327 0.0673 0.17327 0.0673 C 0.18716 0.06244 0.19913 0.05597 0.21198 0.04741 C 0.22153 0.04117 0.23212 0.03908 0.24184 0.03353 C 0.24271 0.03307 0.25 0.02983 0.25087 0.0296 C 0.25868 0.02798 0.27466 0.02544 0.27466 0.02544 C 0.27986 0.02336 0.28455 0.01989 0.28959 0.01758 C 0.29775 0.01388 0.29514 0.01711 0.30157 0.01364 C 0.30764 0.01041 0.3132 0.00624 0.31945 0.0037 C 0.33594 -0.01064 0.31059 0.01064 0.32986 -0.00231 C 0.33108 -0.00324 0.3316 -0.00555 0.33299 -0.00624 C 0.33525 -0.00763 0.33802 -0.00763 0.34045 -0.00833 C 0.35035 -0.01734 0.33802 -0.00717 0.35226 -0.01434 C 0.35938 -0.01804 0.36563 -0.02359 0.37327 -0.02613 C 0.3783 -0.03053 0.38282 -0.03099 0.3882 -0.034 C 0.39479 -0.03793 0.39879 -0.04001 0.40608 -0.04209 C 0.41459 -0.04764 0.42032 -0.05157 0.42986 -0.05389 C 0.44011 -0.06406 0.44219 -0.06221 0.45677 -0.06383 C 0.45886 -0.06452 0.46493 -0.0666 0.46719 -0.06799 C 0.46875 -0.06915 0.46997 -0.07146 0.4717 -0.07192 C 0.47604 -0.07331 0.48056 -0.07308 0.48507 -0.07377 C 0.49288 -0.07747 0.58229 -0.07539 0.59254 -0.07586 C 0.60157 -0.0784 0.61059 -0.08002 0.61945 -0.08372 C 0.62327 -0.08904 0.62726 -0.08881 0.63143 -0.09366 C 0.63403 -0.09667 0.63889 -0.10361 0.63889 -0.10361 C 0.64167 -0.11401 0.64288 -0.13043 0.63733 -0.13945 C 0.63577 -0.142 0.63316 -0.14315 0.63143 -0.14547 C 0.62587 -0.1531 0.62275 -0.16166 0.61493 -0.16536 C 0.60295 -0.18201 0.58941 -0.18548 0.57466 -0.19519 C 0.56875 -0.19912 0.57153 -0.20028 0.56424 -0.2012 C 0.55573 -0.20236 0.5474 -0.20236 0.53889 -0.20305 C 0.52518 -0.20143 0.51493 -0.19704 0.50157 -0.19519 C 0.49601 -0.19334 0.49063 -0.19103 0.48507 -0.18918 C 0.47361 -0.17877 0.45486 -0.17068 0.44184 -0.16536 C 0.43403 -0.15842 0.42709 -0.15379 0.41806 -0.15148 C 0.41216 -0.14639 0.40538 -0.14431 0.39861 -0.14154 C 0.39393 -0.13737 0.38698 -0.13113 0.38212 -0.12951 C 0.37813 -0.12812 0.37014 -0.12558 0.37014 -0.12558 C 0.3566 -0.11355 0.34306 -0.10823 0.32691 -0.10569 C 0.29792 -0.09551 0.26684 -0.10199 0.23733 -0.10777 C 0.22709 -0.11679 0.23177 -0.11401 0.22396 -0.11771 C 0.21945 -0.12211 0.20799 -0.13321 0.20452 -0.1376 C 0.20295 -0.13945 0.20191 -0.14223 0.2 -0.14339 C 0.19636 -0.1457 0.1882 -0.14755 0.1882 -0.14755 C 0.18403 -0.15541 0.18021 -0.16327 0.17622 -0.17137 C 0.17361 -0.17692 0.17327 -0.18501 0.1717 -0.19126 C 0.17223 -0.2012 0.17118 -0.21161 0.17327 -0.22109 C 0.17431 -0.22549 0.1783 -0.2278 0.18073 -0.23104 C 0.18629 -0.23844 0.19045 -0.24653 0.19705 -0.25278 C 0.21354 -0.26827 0.19445 -0.24676 0.20747 -0.26087 C 0.21337 -0.26711 0.21841 -0.27544 0.22552 -0.27868 C 0.22691 -0.28076 0.22813 -0.28307 0.22986 -0.28469 C 0.23125 -0.28585 0.23316 -0.28515 0.23438 -0.28654 C 0.23577 -0.28793 0.23594 -0.29093 0.23733 -0.29255 C 0.23854 -0.29394 0.24045 -0.29371 0.24184 -0.29463 C 0.26302 -0.3099 0.25 -0.30319 0.26129 -0.30851 C 0.26893 -0.31869 0.279 -0.3247 0.28959 -0.3284 C 0.29983 -0.33742 0.30834 -0.33696 0.32101 -0.33834 C 0.33264 -0.34204 0.34532 -0.33904 0.35677 -0.33441 C 0.36198 -0.32956 0.36598 -0.32424 0.3717 -0.32031 C 0.37396 -0.31614 0.37709 -0.31267 0.37917 -0.30851 C 0.38004 -0.30666 0.37986 -0.30435 0.38073 -0.3025 C 0.38629 -0.28955 0.38316 -0.29903 0.3882 -0.29047 C 0.39323 -0.28168 0.39705 -0.27243 0.40313 -0.2648 C 0.41059 -0.23242 0.3908 -0.22179 0.37466 -0.20907 C 0.36146 -0.19866 0.37049 -0.20328 0.36129 -0.19912 C 0.35608 -0.19218 0.34775 -0.18756 0.34045 -0.18524 C 0.33386 -0.17715 0.3415 -0.18524 0.32986 -0.17923 C 0.3283 -0.17831 0.32709 -0.17599 0.32552 -0.1753 C 0.3132 -0.16929 0.29948 -0.16536 0.28663 -0.16327 C 0.21007 -0.13922 0.11146 -0.14824 0.04184 -0.14755 C 0.03334 -0.14362 0.02552 -0.14269 0.0165 -0.14154 C 0.01354 -0.14015 0.01025 -0.13969 0.00747 -0.1376 C -0.00277 -0.12928 0.01268 -0.13668 -4.72222E-6 -0.13159 C -0.00468 -0.12211 -0.00885 -0.1117 -0.01493 -0.10361 C -0.01632 -0.09343 -0.01944 -0.08256 -0.02378 -0.07377 C -0.02326 -0.05782 -0.02517 -0.04163 -0.02239 -0.02613 C -0.02152 -0.02105 -0.00538 -0.00671 -0.00295 -0.00439 C -0.00173 -0.00324 -4.72222E-6 -0.00023 -4.72222E-6 -0.00023 " pathEditMode="relative" ptsTypes="ffffffffffffffffffffffffffffffffffffffffffffffffffffffffffffffffffffffffffffffffffffffffffffffA">
                                      <p:cBhvr>
                                        <p:cTn id="27" dur="5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clker.com/cliparts/3/8/2/6/12065614051634719998abadr_Highway.svg.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90285"/>
            <a:ext cx="9144000" cy="4067716"/>
          </a:xfrm>
          <a:prstGeom prst="rect">
            <a:avLst/>
          </a:prstGeom>
          <a:noFill/>
        </p:spPr>
      </p:pic>
      <p:pic>
        <p:nvPicPr>
          <p:cNvPr id="29699" name="Picture 3" descr="C:\Users\ASUS\Desktop\Zuzana\Obrázky\gif\dopravné prostriedky\Lightning_mcqueen_cars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4797152"/>
            <a:ext cx="3865323" cy="2060848"/>
          </a:xfrm>
          <a:prstGeom prst="rect">
            <a:avLst/>
          </a:prstGeom>
          <a:noFill/>
        </p:spPr>
      </p:pic>
      <p:pic>
        <p:nvPicPr>
          <p:cNvPr id="29700" name="Picture 4" descr="C:\Users\ASUS\Desktop\Zuzana\Obrázky\gif\dopravné prostriedky\motor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364088" y="476672"/>
            <a:ext cx="3508375" cy="2198687"/>
          </a:xfrm>
          <a:prstGeom prst="rect">
            <a:avLst/>
          </a:prstGeom>
          <a:noFill/>
        </p:spPr>
      </p:pic>
      <p:pic>
        <p:nvPicPr>
          <p:cNvPr id="29701" name="Picture 5" descr="C:\Users\ASUS\Desktop\Zuzana\Obrázky\gif\dopravné prostriedky\bicyke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778968">
            <a:off x="468823" y="1998232"/>
            <a:ext cx="3021250" cy="1908299"/>
          </a:xfrm>
          <a:prstGeom prst="rect">
            <a:avLst/>
          </a:prstGeom>
          <a:noFill/>
        </p:spPr>
      </p:pic>
      <p:pic>
        <p:nvPicPr>
          <p:cNvPr id="29702" name="Picture 6" descr="C:\Users\ASUS\Desktop\Zuzana\Obrázky\gif\dopravné prostriedky\kamió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717957" y="3192502"/>
            <a:ext cx="3426043" cy="3665498"/>
          </a:xfrm>
          <a:prstGeom prst="rect">
            <a:avLst/>
          </a:prstGeom>
          <a:noFill/>
        </p:spPr>
      </p:pic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2962672" cy="1143000"/>
          </a:xfrm>
        </p:spPr>
        <p:txBody>
          <a:bodyPr>
            <a:normAutofit/>
          </a:bodyPr>
          <a:lstStyle/>
          <a:p>
            <a:r>
              <a:rPr lang="sk-SK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CESTA</a:t>
            </a:r>
            <a:endParaRPr lang="sk-SK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colourbox.com/preview/4723073-622838-rails-with-wooden-sleepers-vector-illustr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600325"/>
            <a:ext cx="4572000" cy="4257675"/>
          </a:xfrm>
          <a:prstGeom prst="rect">
            <a:avLst/>
          </a:prstGeom>
          <a:noFill/>
        </p:spPr>
      </p:pic>
      <p:pic>
        <p:nvPicPr>
          <p:cNvPr id="3" name="Picture 2" descr="http://www.clipartlord.com/wp-content/uploads/2013/03/train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632861">
            <a:off x="-1009431" y="2480582"/>
            <a:ext cx="5744855" cy="2811389"/>
          </a:xfrm>
          <a:prstGeom prst="rect">
            <a:avLst/>
          </a:prstGeom>
          <a:noFill/>
        </p:spPr>
      </p:pic>
      <p:pic>
        <p:nvPicPr>
          <p:cNvPr id="30723" name="Picture 3" descr="C:\Users\ASUS\Desktop\Zuzana\Obrázky\gif\dopravné prostriedky\elekrič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420888"/>
            <a:ext cx="3312368" cy="2962435"/>
          </a:xfrm>
          <a:prstGeom prst="rect">
            <a:avLst/>
          </a:prstGeom>
          <a:noFill/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03032" cy="1143000"/>
          </a:xfrm>
        </p:spPr>
        <p:txBody>
          <a:bodyPr>
            <a:normAutofit/>
          </a:bodyPr>
          <a:lstStyle/>
          <a:p>
            <a:r>
              <a:rPr lang="sk-SK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KOĽAJNICE</a:t>
            </a:r>
            <a:endParaRPr lang="sk-SK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C:\Users\ASUS\Desktop\Zuzana\Škôlka\Projekt\Obrázky\Dopravné prostriedky\voda\loď.jpg"/>
          <p:cNvPicPr>
            <a:picLocks noChangeAspect="1" noChangeArrowheads="1"/>
          </p:cNvPicPr>
          <p:nvPr/>
        </p:nvPicPr>
        <p:blipFill>
          <a:blip r:embed="rId2" cstate="print"/>
          <a:srcRect l="7577" r="11735"/>
          <a:stretch>
            <a:fillRect/>
          </a:stretch>
        </p:blipFill>
        <p:spPr bwMode="auto">
          <a:xfrm>
            <a:off x="4644008" y="1988840"/>
            <a:ext cx="4499992" cy="475855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892480" cy="6264696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sk-SK" b="1" dirty="0" smtClean="0">
                <a:latin typeface="Comic Sans MS" pitchFamily="66" charset="0"/>
              </a:rPr>
              <a:t/>
            </a:r>
            <a:br>
              <a:rPr lang="sk-SK" b="1" dirty="0" smtClean="0">
                <a:latin typeface="Comic Sans MS" pitchFamily="66" charset="0"/>
              </a:rPr>
            </a:br>
            <a:r>
              <a:rPr lang="sk-SK" b="1" dirty="0" smtClean="0">
                <a:latin typeface="Comic Sans MS" pitchFamily="66" charset="0"/>
              </a:rPr>
              <a:t/>
            </a:r>
            <a:br>
              <a:rPr lang="sk-SK" b="1" dirty="0" smtClean="0">
                <a:latin typeface="Comic Sans MS" pitchFamily="66" charset="0"/>
              </a:rPr>
            </a:br>
            <a:r>
              <a:rPr lang="sk-SK" b="1" dirty="0" smtClean="0">
                <a:latin typeface="Comic Sans MS" pitchFamily="66" charset="0"/>
              </a:rPr>
              <a:t/>
            </a:r>
            <a:br>
              <a:rPr lang="sk-SK" b="1" dirty="0" smtClean="0">
                <a:latin typeface="Comic Sans MS" pitchFamily="66" charset="0"/>
              </a:rPr>
            </a:br>
            <a:r>
              <a:rPr lang="sk-SK" b="1" dirty="0" smtClean="0">
                <a:latin typeface="Comic Sans MS" pitchFamily="66" charset="0"/>
              </a:rPr>
              <a:t>NIE JE RYBA, PREDSA PLÁVA,</a:t>
            </a:r>
            <a:br>
              <a:rPr lang="sk-SK" b="1" dirty="0" smtClean="0">
                <a:latin typeface="Comic Sans MS" pitchFamily="66" charset="0"/>
              </a:rPr>
            </a:br>
            <a:r>
              <a:rPr lang="sk-SK" b="1" dirty="0" smtClean="0">
                <a:latin typeface="Comic Sans MS" pitchFamily="66" charset="0"/>
              </a:rPr>
              <a:t>KAPITÁN NÁM Z DIAĽKY MÁVA.</a:t>
            </a:r>
            <a:br>
              <a:rPr lang="sk-SK" b="1" dirty="0" smtClean="0">
                <a:latin typeface="Comic Sans MS" pitchFamily="66" charset="0"/>
              </a:rPr>
            </a:br>
            <a:r>
              <a:rPr lang="sk-SK" b="1" dirty="0" smtClean="0">
                <a:latin typeface="Comic Sans MS" pitchFamily="66" charset="0"/>
              </a:rPr>
              <a:t>BRÁZDI MORIA, </a:t>
            </a:r>
            <a:br>
              <a:rPr lang="sk-SK" b="1" dirty="0" smtClean="0">
                <a:latin typeface="Comic Sans MS" pitchFamily="66" charset="0"/>
              </a:rPr>
            </a:br>
            <a:r>
              <a:rPr lang="sk-SK" b="1" dirty="0" smtClean="0">
                <a:latin typeface="Comic Sans MS" pitchFamily="66" charset="0"/>
              </a:rPr>
              <a:t>BRÁZDI RIEKY, </a:t>
            </a:r>
            <a:br>
              <a:rPr lang="sk-SK" b="1" dirty="0" smtClean="0">
                <a:latin typeface="Comic Sans MS" pitchFamily="66" charset="0"/>
              </a:rPr>
            </a:br>
            <a:r>
              <a:rPr lang="sk-SK" b="1" dirty="0" smtClean="0">
                <a:latin typeface="Comic Sans MS" pitchFamily="66" charset="0"/>
              </a:rPr>
              <a:t>RYBÁM OBČAS </a:t>
            </a:r>
            <a:br>
              <a:rPr lang="sk-SK" b="1" dirty="0" smtClean="0">
                <a:latin typeface="Comic Sans MS" pitchFamily="66" charset="0"/>
              </a:rPr>
            </a:br>
            <a:r>
              <a:rPr lang="sk-SK" b="1" dirty="0" smtClean="0">
                <a:latin typeface="Comic Sans MS" pitchFamily="66" charset="0"/>
              </a:rPr>
              <a:t>ROBÍ PRIEKY.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b="1" dirty="0" smtClean="0">
                <a:latin typeface="Comic Sans MS" pitchFamily="66" charset="0"/>
              </a:rPr>
              <a:t>ČO JE TO? </a:t>
            </a:r>
            <a:r>
              <a:rPr lang="sk-SK" dirty="0"/>
              <a:t/>
            </a:r>
            <a:br>
              <a:rPr lang="sk-SK" dirty="0"/>
            </a:br>
            <a:r>
              <a:rPr lang="sk-SK" dirty="0"/>
              <a:t/>
            </a:r>
            <a:br>
              <a:rPr lang="sk-SK" dirty="0"/>
            </a:b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07504" y="260648"/>
            <a:ext cx="8435280" cy="5544616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sk-SK" b="1" dirty="0" smtClean="0">
                <a:latin typeface="Comic Sans MS" pitchFamily="66" charset="0"/>
              </a:rPr>
              <a:t/>
            </a:r>
            <a:br>
              <a:rPr lang="sk-SK" b="1" dirty="0" smtClean="0">
                <a:latin typeface="Comic Sans MS" pitchFamily="66" charset="0"/>
              </a:rPr>
            </a:br>
            <a:r>
              <a:rPr lang="sk-SK" b="1" dirty="0" smtClean="0">
                <a:latin typeface="Comic Sans MS" pitchFamily="66" charset="0"/>
              </a:rPr>
              <a:t/>
            </a:r>
            <a:br>
              <a:rPr lang="sk-SK" b="1" dirty="0" smtClean="0">
                <a:latin typeface="Comic Sans MS" pitchFamily="66" charset="0"/>
              </a:rPr>
            </a:br>
            <a:r>
              <a:rPr lang="sk-SK" b="1" dirty="0" smtClean="0">
                <a:latin typeface="Comic Sans MS" pitchFamily="66" charset="0"/>
              </a:rPr>
              <a:t>VEZIE ĽUDÍ V NAŠOM MESTE,</a:t>
            </a:r>
            <a:br>
              <a:rPr lang="sk-SK" b="1" dirty="0" smtClean="0">
                <a:latin typeface="Comic Sans MS" pitchFamily="66" charset="0"/>
              </a:rPr>
            </a:br>
            <a:r>
              <a:rPr lang="sk-SK" b="1" dirty="0" smtClean="0">
                <a:latin typeface="Comic Sans MS" pitchFamily="66" charset="0"/>
              </a:rPr>
              <a:t>TÚLA SA PO HLAVNEJ CESTE.</a:t>
            </a:r>
            <a:br>
              <a:rPr lang="sk-SK" b="1" dirty="0" smtClean="0">
                <a:latin typeface="Comic Sans MS" pitchFamily="66" charset="0"/>
              </a:rPr>
            </a:br>
            <a:r>
              <a:rPr lang="sk-SK" b="1" dirty="0" smtClean="0">
                <a:latin typeface="Comic Sans MS" pitchFamily="66" charset="0"/>
              </a:rPr>
              <a:t>POTEŠIA SA VŠETCI KEĎ,</a:t>
            </a:r>
            <a:br>
              <a:rPr lang="sk-SK" b="1" dirty="0" smtClean="0">
                <a:latin typeface="Comic Sans MS" pitchFamily="66" charset="0"/>
              </a:rPr>
            </a:br>
            <a:r>
              <a:rPr lang="sk-SK" b="1" dirty="0" smtClean="0">
                <a:latin typeface="Comic Sans MS" pitchFamily="66" charset="0"/>
              </a:rPr>
              <a:t>NA ZASTÁVKU</a:t>
            </a:r>
            <a:br>
              <a:rPr lang="sk-SK" b="1" dirty="0" smtClean="0">
                <a:latin typeface="Comic Sans MS" pitchFamily="66" charset="0"/>
              </a:rPr>
            </a:br>
            <a:r>
              <a:rPr lang="sk-SK" b="1" dirty="0" smtClean="0">
                <a:latin typeface="Comic Sans MS" pitchFamily="66" charset="0"/>
              </a:rPr>
              <a:t>PRÍDE </a:t>
            </a:r>
            <a:r>
              <a:rPr lang="sk-SK" b="1" dirty="0" smtClean="0">
                <a:latin typeface="Comic Sans MS" pitchFamily="66" charset="0"/>
              </a:rPr>
              <a:t>HNEĎ.</a:t>
            </a:r>
            <a:r>
              <a:rPr lang="sk-SK" sz="4000" b="1" dirty="0" smtClean="0">
                <a:latin typeface="Comic Sans MS" pitchFamily="66" charset="0"/>
              </a:rPr>
              <a:t/>
            </a:r>
            <a:br>
              <a:rPr lang="sk-SK" sz="4000" b="1" dirty="0" smtClean="0">
                <a:latin typeface="Comic Sans MS" pitchFamily="66" charset="0"/>
              </a:rPr>
            </a:br>
            <a:r>
              <a:rPr lang="sk-SK" sz="4000" b="1" dirty="0" smtClean="0">
                <a:latin typeface="Comic Sans MS" pitchFamily="66" charset="0"/>
              </a:rPr>
              <a:t/>
            </a:r>
            <a:br>
              <a:rPr lang="sk-SK" sz="4000" b="1" dirty="0" smtClean="0">
                <a:latin typeface="Comic Sans MS" pitchFamily="66" charset="0"/>
              </a:rPr>
            </a:br>
            <a:r>
              <a:rPr lang="sk-SK" sz="4000" b="1" dirty="0" smtClean="0">
                <a:latin typeface="Comic Sans MS" pitchFamily="66" charset="0"/>
              </a:rPr>
              <a:t/>
            </a:r>
            <a:br>
              <a:rPr lang="sk-SK" sz="4000" b="1" dirty="0" smtClean="0">
                <a:latin typeface="Comic Sans MS" pitchFamily="66" charset="0"/>
              </a:rPr>
            </a:br>
            <a:r>
              <a:rPr lang="sk-SK" sz="4000" b="1" dirty="0" smtClean="0">
                <a:latin typeface="Comic Sans MS" pitchFamily="66" charset="0"/>
              </a:rPr>
              <a:t>ČO JE TO? 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pic>
        <p:nvPicPr>
          <p:cNvPr id="12290" name="Picture 2" descr="C:\Users\ASUS\Desktop\volkswagen-158463_6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048000" y="3428950"/>
            <a:ext cx="6096000" cy="36004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uhlý trojuholník 4"/>
          <p:cNvSpPr/>
          <p:nvPr/>
        </p:nvSpPr>
        <p:spPr>
          <a:xfrm rot="5400000">
            <a:off x="1633364" y="-1633364"/>
            <a:ext cx="5877272" cy="9144000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6034682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b="1" dirty="0" smtClean="0">
                <a:latin typeface="Comic Sans MS" pitchFamily="66" charset="0"/>
              </a:rPr>
              <a:t>TRÚBI, TRÚBI, TU, TU, TÚ,</a:t>
            </a:r>
            <a:br>
              <a:rPr lang="sk-SK" b="1" dirty="0" smtClean="0">
                <a:latin typeface="Comic Sans MS" pitchFamily="66" charset="0"/>
              </a:rPr>
            </a:br>
            <a:r>
              <a:rPr lang="sk-SK" b="1" dirty="0" smtClean="0">
                <a:latin typeface="Comic Sans MS" pitchFamily="66" charset="0"/>
              </a:rPr>
              <a:t>PREJDE KAŽDÚ ZÁKRUTU.</a:t>
            </a:r>
            <a:br>
              <a:rPr lang="sk-SK" b="1" dirty="0" smtClean="0">
                <a:latin typeface="Comic Sans MS" pitchFamily="66" charset="0"/>
              </a:rPr>
            </a:br>
            <a:r>
              <a:rPr lang="sk-SK" b="1" dirty="0" smtClean="0">
                <a:latin typeface="Comic Sans MS" pitchFamily="66" charset="0"/>
              </a:rPr>
              <a:t>CHUTNÝ BENZÍN NA OBED, </a:t>
            </a:r>
            <a:br>
              <a:rPr lang="sk-SK" b="1" dirty="0" smtClean="0">
                <a:latin typeface="Comic Sans MS" pitchFamily="66" charset="0"/>
              </a:rPr>
            </a:br>
            <a:r>
              <a:rPr lang="sk-SK" b="1" dirty="0" smtClean="0">
                <a:latin typeface="Comic Sans MS" pitchFamily="66" charset="0"/>
              </a:rPr>
              <a:t>VYPÝTA NA CESTU HNEĎ. </a:t>
            </a:r>
            <a:br>
              <a:rPr lang="sk-SK" b="1" dirty="0" smtClean="0">
                <a:latin typeface="Comic Sans MS" pitchFamily="66" charset="0"/>
              </a:rPr>
            </a:br>
            <a:r>
              <a:rPr lang="sk-SK" b="1" dirty="0" smtClean="0">
                <a:latin typeface="Comic Sans MS" pitchFamily="66" charset="0"/>
              </a:rPr>
              <a:t/>
            </a:r>
            <a:br>
              <a:rPr lang="sk-SK" b="1" dirty="0" smtClean="0">
                <a:latin typeface="Comic Sans MS" pitchFamily="66" charset="0"/>
              </a:rPr>
            </a:br>
            <a:r>
              <a:rPr lang="sk-SK" b="1" dirty="0" smtClean="0">
                <a:latin typeface="Comic Sans MS" pitchFamily="66" charset="0"/>
              </a:rPr>
              <a:t/>
            </a:r>
            <a:br>
              <a:rPr lang="sk-SK" b="1" dirty="0" smtClean="0">
                <a:latin typeface="Comic Sans MS" pitchFamily="66" charset="0"/>
              </a:rPr>
            </a:br>
            <a:r>
              <a:rPr lang="sk-SK" b="1" dirty="0" smtClean="0">
                <a:latin typeface="Comic Sans MS" pitchFamily="66" charset="0"/>
              </a:rPr>
              <a:t>ČO JE TO?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/>
              <a:t/>
            </a:r>
            <a:br>
              <a:rPr lang="sk-SK" dirty="0"/>
            </a:b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pic>
        <p:nvPicPr>
          <p:cNvPr id="11265" name="Picture 1" descr="C:\Users\ASUS\Desktop\Zuzana\Obrázky\gif\dopravné prostriedky\Lightning_mcqueen_cars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275856" y="3684697"/>
            <a:ext cx="5868144" cy="312867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uhlý trojuholník 4"/>
          <p:cNvSpPr/>
          <p:nvPr/>
        </p:nvSpPr>
        <p:spPr>
          <a:xfrm rot="5400000">
            <a:off x="643508" y="-643508"/>
            <a:ext cx="5877272" cy="7164288"/>
          </a:xfrm>
          <a:prstGeom prst="rt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496" y="58614"/>
            <a:ext cx="9036496" cy="6178698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sk-SK" sz="4000" b="1" dirty="0" smtClean="0">
                <a:latin typeface="Comic Sans MS" pitchFamily="66" charset="0"/>
              </a:rPr>
              <a:t>DVE KOLESÁ STAČIA IBA, </a:t>
            </a:r>
            <a:br>
              <a:rPr lang="sk-SK" sz="4000" b="1" dirty="0" smtClean="0">
                <a:latin typeface="Comic Sans MS" pitchFamily="66" charset="0"/>
              </a:rPr>
            </a:br>
            <a:r>
              <a:rPr lang="sk-SK" sz="4000" b="1" dirty="0" smtClean="0">
                <a:latin typeface="Comic Sans MS" pitchFamily="66" charset="0"/>
              </a:rPr>
              <a:t>KEĎ MI PRIATEĽ ZRAZU CHÝBA.</a:t>
            </a:r>
            <a:br>
              <a:rPr lang="sk-SK" sz="4000" b="1" dirty="0" smtClean="0">
                <a:latin typeface="Comic Sans MS" pitchFamily="66" charset="0"/>
              </a:rPr>
            </a:br>
            <a:r>
              <a:rPr lang="sk-SK" sz="4000" b="1" dirty="0" smtClean="0">
                <a:latin typeface="Comic Sans MS" pitchFamily="66" charset="0"/>
              </a:rPr>
              <a:t>SADNEM NAŇHO, POTOM HNEĎ,</a:t>
            </a:r>
            <a:br>
              <a:rPr lang="sk-SK" sz="4000" b="1" dirty="0" smtClean="0">
                <a:latin typeface="Comic Sans MS" pitchFamily="66" charset="0"/>
              </a:rPr>
            </a:br>
            <a:r>
              <a:rPr lang="sk-SK" sz="4000" b="1" dirty="0" smtClean="0">
                <a:latin typeface="Comic Sans MS" pitchFamily="66" charset="0"/>
              </a:rPr>
              <a:t>PEDÁLE SA KRÚTIA VPRED.</a:t>
            </a:r>
            <a:br>
              <a:rPr lang="sk-SK" sz="4000" b="1" dirty="0" smtClean="0">
                <a:latin typeface="Comic Sans MS" pitchFamily="66" charset="0"/>
              </a:rPr>
            </a:br>
            <a:r>
              <a:rPr lang="sk-SK" sz="4000" b="1" dirty="0" smtClean="0">
                <a:latin typeface="Comic Sans MS" pitchFamily="66" charset="0"/>
              </a:rPr>
              <a:t> </a:t>
            </a:r>
            <a:br>
              <a:rPr lang="sk-SK" sz="4000" b="1" dirty="0" smtClean="0">
                <a:latin typeface="Comic Sans MS" pitchFamily="66" charset="0"/>
              </a:rPr>
            </a:br>
            <a:r>
              <a:rPr lang="sk-SK" sz="4000" b="1" dirty="0" smtClean="0">
                <a:latin typeface="Comic Sans MS" pitchFamily="66" charset="0"/>
              </a:rPr>
              <a:t/>
            </a:r>
            <a:br>
              <a:rPr lang="sk-SK" sz="4000" b="1" dirty="0" smtClean="0">
                <a:latin typeface="Comic Sans MS" pitchFamily="66" charset="0"/>
              </a:rPr>
            </a:br>
            <a:r>
              <a:rPr lang="sk-SK" sz="4000" b="1" dirty="0" smtClean="0">
                <a:latin typeface="Comic Sans MS" pitchFamily="66" charset="0"/>
              </a:rPr>
              <a:t>ČO JE TO?</a:t>
            </a:r>
            <a:endParaRPr lang="sk-SK" sz="4000" b="1" dirty="0">
              <a:latin typeface="Comic Sans MS" pitchFamily="66" charset="0"/>
            </a:endParaRPr>
          </a:p>
        </p:txBody>
      </p:sp>
      <p:pic>
        <p:nvPicPr>
          <p:cNvPr id="10241" name="Picture 1" descr="C:\Users\ASUS\Desktop\Zuzana\Obrázky\gif\dopravné prostriedky\bicyke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563888" y="3471863"/>
            <a:ext cx="5360987" cy="33861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90</Words>
  <Application>Microsoft Office PowerPoint</Application>
  <PresentationFormat>Prezentácia na obrazovke (4:3)</PresentationFormat>
  <Paragraphs>23</Paragraphs>
  <Slides>17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18" baseType="lpstr">
      <vt:lpstr>Motív Office</vt:lpstr>
      <vt:lpstr>DOPRAVNÉ PROSTRIEDKY</vt:lpstr>
      <vt:lpstr>VODA</vt:lpstr>
      <vt:lpstr>VZDUCH</vt:lpstr>
      <vt:lpstr>CESTA</vt:lpstr>
      <vt:lpstr>KOĽAJNICE</vt:lpstr>
      <vt:lpstr>   NIE JE RYBA, PREDSA PLÁVA, KAPITÁN NÁM Z DIAĽKY MÁVA. BRÁZDI MORIA,  BRÁZDI RIEKY,  RYBÁM OBČAS  ROBÍ PRIEKY. ČO JE TO?    </vt:lpstr>
      <vt:lpstr>  VEZIE ĽUDÍ V NAŠOM MESTE, TÚLA SA PO HLAVNEJ CESTE. POTEŠIA SA VŠETCI KEĎ, NA ZASTÁVKU PRÍDE HNEĎ.   ČO JE TO?  </vt:lpstr>
      <vt:lpstr>      TRÚBI, TRÚBI, TU, TU, TÚ, PREJDE KAŽDÚ ZÁKRUTU. CHUTNÝ BENZÍN NA OBED,  VYPÝTA NA CESTU HNEĎ.    ČO JE TO?      </vt:lpstr>
      <vt:lpstr>DVE KOLESÁ STAČIA IBA,  KEĎ MI PRIATEĽ ZRAZU CHÝBA. SADNEM NAŇHO, POTOM HNEĎ, PEDÁLE SA KRÚTIA VPRED.    ČO JE TO?</vt:lpstr>
      <vt:lpstr>NIE JE VTÁK, A PREDSA LETÍ, NA OBLOHE V NOCI SVIETI. DOĎALEKA, V BÚRKE, V DAŽDI, BOJÍ SA V ŇOM SEDIEŤ KAŽDÝ.    ČO JE TO?</vt:lpstr>
      <vt:lpstr>VRAJ JU ĽUDIA V JEDNEJ CHVÍLI,  PRIAMO K HVIEZDAM VYSTRELILI. PÁR ĽUDÍ V NEJ K DIAĽKAM LETÍ, SNÁĎ SA VRÁTIA, MILÉ DETI.    ČO JE TO?</vt:lpstr>
      <vt:lpstr>DLHÝ SOM JA AKO HAD, KAŽDÝ Z VÁS MA MÁ RÁD, PO ŽELEZE LEZIEM, ĎALEKO VÁS VEZIEM.   </vt:lpstr>
      <vt:lpstr>POLICAJNÉ AUTO</vt:lpstr>
      <vt:lpstr>POLICAJT PETER</vt:lpstr>
      <vt:lpstr>SLOVÁ NA PÍSMENO P</vt:lpstr>
      <vt:lpstr>POLICAJT PETER</vt:lpstr>
      <vt:lpstr>POLICAJT PETER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ASUS</dc:creator>
  <cp:lastModifiedBy>ASUS</cp:lastModifiedBy>
  <cp:revision>66</cp:revision>
  <dcterms:created xsi:type="dcterms:W3CDTF">2012-12-31T12:43:05Z</dcterms:created>
  <dcterms:modified xsi:type="dcterms:W3CDTF">2013-10-27T13:04:09Z</dcterms:modified>
</cp:coreProperties>
</file>